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73" r:id="rId4"/>
    <p:sldId id="272" r:id="rId5"/>
    <p:sldId id="278" r:id="rId6"/>
    <p:sldId id="274" r:id="rId7"/>
    <p:sldId id="281" r:id="rId8"/>
    <p:sldId id="280" r:id="rId9"/>
    <p:sldId id="279" r:id="rId10"/>
    <p:sldId id="271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607"/>
    <p:restoredTop sz="79098"/>
  </p:normalViewPr>
  <p:slideViewPr>
    <p:cSldViewPr snapToGrid="0" snapToObjects="1">
      <p:cViewPr varScale="1">
        <p:scale>
          <a:sx n="90" d="100"/>
          <a:sy n="90" d="100"/>
        </p:scale>
        <p:origin x="594" y="84"/>
      </p:cViewPr>
      <p:guideLst/>
    </p:cSldViewPr>
  </p:slideViewPr>
  <p:notesTextViewPr>
    <p:cViewPr>
      <p:scale>
        <a:sx n="55" d="100"/>
        <a:sy n="5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5069A-7430-4E4D-ACC9-1E5FA46AAF1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F7B23-9D99-6A42-8555-F833C6A64C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284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cs-CZ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F7B23-9D99-6A42-8555-F833C6A64C5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576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cs-CZ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SNÍMEK 7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</a:t>
            </a:r>
            <a:endParaRPr lang="cs-CZ" b="0" dirty="0">
              <a:effectLst/>
            </a:endParaRPr>
          </a:p>
          <a:p>
            <a:pPr rtl="0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Jak přibývá skleníkových plynů, tak se oblast, odkud atmosféra dosálá až na zem, posouvá dolů, kde je vzduch teplejší. Sálání na zem, čili skleníkový jev, tím sílí. A naopak do vesmíru se dostává až záření z oblastí vyšších a chladnějších než kdysi.</a:t>
            </a:r>
            <a:endParaRPr lang="cs-CZ" b="0" dirty="0">
              <a:effectLst/>
            </a:endParaRPr>
          </a:p>
          <a:p>
            <a:pPr rtl="0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Proto naše Země už nevrací všechno teplo, které získala ze slunce. Ponechává si 1 watt na metr čtvereční. Výsledkem je </a:t>
            </a:r>
            <a:r>
              <a:rPr lang="cs-CZ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oteplování 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klimatická krize.</a:t>
            </a:r>
            <a:endParaRPr lang="cs-CZ" b="0" dirty="0">
              <a:effectLst/>
            </a:endParaRPr>
          </a:p>
          <a:p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F7B23-9D99-6A42-8555-F833C6A64C5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933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cs-CZ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SNÍMEK 1</a:t>
            </a:r>
          </a:p>
          <a:p>
            <a:pPr rtl="0" fontAlgn="base"/>
            <a:endParaRPr lang="cs-CZ" sz="1200" b="1" i="0" u="sng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cs-CZ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geologický oběh uhlíku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V přírodních podmínkách by uhlíku bylo v soustavě </a:t>
            </a:r>
            <a:r>
              <a:rPr lang="cs-CZ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ovzduší-půda-vegetace-oceán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stále stejně. </a:t>
            </a:r>
          </a:p>
          <a:p>
            <a:pPr rtl="0" fontAlgn="base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Přidává jej tam sice sopečná činnost, ale stejně uhlíku se ukládá na dno oceánu, zasouvá do hlubin zemské kůry </a:t>
            </a:r>
          </a:p>
          <a:p>
            <a:pPr rtl="0" fontAlgn="base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časem je opět uvolněno vulkanismem.  </a:t>
            </a:r>
          </a:p>
          <a:p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F7B23-9D99-6A42-8555-F833C6A64C5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043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cs-CZ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SNÍMEK 1</a:t>
            </a:r>
          </a:p>
          <a:p>
            <a:pPr rtl="0" fontAlgn="base"/>
            <a:endParaRPr lang="cs-CZ" sz="1200" b="1" i="0" u="sng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cs-CZ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geologický oběh uhlíku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V přírodních podmínkách by uhlíku bylo v soustavě </a:t>
            </a:r>
            <a:r>
              <a:rPr lang="cs-CZ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ovzduší-půda-vegetace-oceán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stále stejně. </a:t>
            </a:r>
          </a:p>
          <a:p>
            <a:pPr rtl="0" fontAlgn="base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Přidává jej tam sice sopečná činnost, ale stejně uhlíku se ukládá na dno oceánu, zasouvá do hlubin zemské kůry </a:t>
            </a:r>
          </a:p>
          <a:p>
            <a:pPr rtl="0" fontAlgn="base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časem je opět uvolněno vulkanismem.  </a:t>
            </a:r>
          </a:p>
          <a:p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F7B23-9D99-6A42-8555-F833C6A64C5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75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cs-CZ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SNÍMEK 1</a:t>
            </a:r>
          </a:p>
          <a:p>
            <a:pPr rtl="0" fontAlgn="base"/>
            <a:endParaRPr lang="cs-CZ" sz="1200" b="1" i="0" u="sng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cs-CZ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geologický oběh uhlíku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V přírodních podmínkách by uhlíku bylo v soustavě </a:t>
            </a:r>
            <a:r>
              <a:rPr lang="cs-CZ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ovzduší-půda-vegetace-oceán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stále stejně. </a:t>
            </a:r>
          </a:p>
          <a:p>
            <a:pPr rtl="0" fontAlgn="base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Přidává jej tam sice sopečná činnost, ale stejně uhlíku se ukládá na dno oceánu, zasouvá do hlubin zemské kůry </a:t>
            </a:r>
          </a:p>
          <a:p>
            <a:pPr rtl="0" fontAlgn="base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časem je opět uvolněno vulkanismem.  </a:t>
            </a:r>
          </a:p>
          <a:p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F7B23-9D99-6A42-8555-F833C6A64C5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346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cs-CZ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SNÍMEK 1</a:t>
            </a:r>
          </a:p>
          <a:p>
            <a:pPr rtl="0" fontAlgn="base"/>
            <a:endParaRPr lang="cs-CZ" sz="1200" b="1" i="0" u="sng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cs-CZ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geologický oběh uhlíku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V přírodních podmínkách by uhlíku bylo v soustavě </a:t>
            </a:r>
            <a:r>
              <a:rPr lang="cs-CZ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ovzduší-půda-vegetace-oceán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stále stejně. </a:t>
            </a:r>
          </a:p>
          <a:p>
            <a:pPr rtl="0" fontAlgn="base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Přidává jej tam sice sopečná činnost, ale stejně uhlíku se ukládá na dno oceánu, zasouvá do hlubin zemské kůry </a:t>
            </a:r>
          </a:p>
          <a:p>
            <a:pPr rtl="0" fontAlgn="base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časem je opět uvolněno vulkanismem.  </a:t>
            </a:r>
          </a:p>
          <a:p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F7B23-9D99-6A42-8555-F833C6A64C5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30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cs-CZ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SNÍMEK 1</a:t>
            </a:r>
          </a:p>
          <a:p>
            <a:pPr rtl="0" fontAlgn="base"/>
            <a:endParaRPr lang="cs-CZ" sz="1200" b="1" i="0" u="sng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cs-CZ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geologický oběh uhlíku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V přírodních podmínkách by uhlíku bylo v soustavě </a:t>
            </a:r>
            <a:r>
              <a:rPr lang="cs-CZ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ovzduší-půda-vegetace-oceán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stále stejně. </a:t>
            </a:r>
          </a:p>
          <a:p>
            <a:pPr rtl="0" fontAlgn="base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Přidává jej tam sice sopečná činnost, ale stejně uhlíku se ukládá na dno oceánu, zasouvá do hlubin zemské kůry </a:t>
            </a:r>
          </a:p>
          <a:p>
            <a:pPr rtl="0" fontAlgn="base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časem je opět uvolněno vulkanismem.  </a:t>
            </a:r>
          </a:p>
          <a:p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F7B23-9D99-6A42-8555-F833C6A64C5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89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cs-CZ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SNÍMEK 1</a:t>
            </a:r>
          </a:p>
          <a:p>
            <a:pPr rtl="0" fontAlgn="base"/>
            <a:endParaRPr lang="cs-CZ" sz="1200" b="1" i="0" u="sng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cs-CZ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geologický oběh uhlíku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V přírodních podmínkách by uhlíku bylo v soustavě </a:t>
            </a:r>
            <a:r>
              <a:rPr lang="cs-CZ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ovzduší-půda-vegetace-oceán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stále stejně. </a:t>
            </a:r>
          </a:p>
          <a:p>
            <a:pPr rtl="0" fontAlgn="base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Přidává jej tam sice sopečná činnost, ale stejně uhlíku se ukládá na dno oceánu, zasouvá do hlubin zemské kůry </a:t>
            </a:r>
          </a:p>
          <a:p>
            <a:pPr rtl="0" fontAlgn="base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časem je opět uvolněno vulkanismem.  </a:t>
            </a:r>
          </a:p>
          <a:p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F7B23-9D99-6A42-8555-F833C6A64C5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638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cs-CZ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SNÍMEK 1</a:t>
            </a:r>
          </a:p>
          <a:p>
            <a:pPr rtl="0" fontAlgn="base"/>
            <a:endParaRPr lang="cs-CZ" sz="1200" b="1" i="0" u="sng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cs-CZ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geologický oběh uhlíku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V přírodních podmínkách by uhlíku bylo v soustavě </a:t>
            </a:r>
            <a:r>
              <a:rPr lang="cs-CZ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ovzduší-půda-vegetace-oceán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stále stejně. </a:t>
            </a:r>
          </a:p>
          <a:p>
            <a:pPr rtl="0" fontAlgn="base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Přidává jej tam sice sopečná činnost, ale stejně uhlíku se ukládá na dno oceánu, zasouvá do hlubin zemské kůry </a:t>
            </a:r>
          </a:p>
          <a:p>
            <a:pPr rtl="0" fontAlgn="base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časem je opět uvolněno vulkanismem.  </a:t>
            </a:r>
          </a:p>
          <a:p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F7B23-9D99-6A42-8555-F833C6A64C5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052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cs-CZ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SNÍMEK 1</a:t>
            </a:r>
          </a:p>
          <a:p>
            <a:pPr rtl="0" fontAlgn="base"/>
            <a:endParaRPr lang="cs-CZ" sz="1200" b="1" i="0" u="sng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cs-CZ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geologický oběh uhlíku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V přírodních podmínkách by uhlíku bylo v soustavě </a:t>
            </a:r>
            <a:r>
              <a:rPr lang="cs-CZ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ovzduší-půda-vegetace-oceán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stále stejně. </a:t>
            </a:r>
          </a:p>
          <a:p>
            <a:pPr rtl="0" fontAlgn="base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Přidává jej tam sice sopečná činnost, ale stejně uhlíku se ukládá na dno oceánu, zasouvá do hlubin zemské kůry </a:t>
            </a:r>
          </a:p>
          <a:p>
            <a:pPr rtl="0" fontAlgn="base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časem je opět uvolněno vulkanismem.  </a:t>
            </a:r>
          </a:p>
          <a:p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F7B23-9D99-6A42-8555-F833C6A64C5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827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FA9A63-EE11-3C4B-9D68-5B4279F9D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82F58A-D4CF-214A-A597-CED63DC41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91B2D-B83D-1749-A79F-3D61279B9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A985-A97B-1D40-BC80-718D94E0D19E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28F2AC-9C17-5046-B445-B087800FF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219B08-0C04-9E4F-A502-2C28830F9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29FC-D4FC-B645-8F6E-9CB1ACD74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74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C69E56-0EF3-AC48-B282-3939F6DFA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756C47C-D0BD-9D49-A57A-FE232E7B8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E8777A-7BA3-404B-B218-A05F55B24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A985-A97B-1D40-BC80-718D94E0D19E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B93590-00B7-ED44-95AB-BA2A34EF1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569414-F82F-A049-99AE-7AFC6445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29FC-D4FC-B645-8F6E-9CB1ACD74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63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E18C309-6C35-0543-8EE3-DEE3FE189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28300E-F02B-AF40-9771-92586D492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9784C4-3EE8-1142-A25C-821220F9C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A985-A97B-1D40-BC80-718D94E0D19E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7BCC39-13AD-0344-B100-43DF7E72A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7C8E2C-05BB-C144-90F0-CDA5393E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29FC-D4FC-B645-8F6E-9CB1ACD74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42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99D754-C585-214A-9A00-271BA78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567968-7C4B-FD40-AD55-A3242BC91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D1443F-8F46-EA40-9310-23FD312E7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A985-A97B-1D40-BC80-718D94E0D19E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396C93-871D-9C4D-B1C8-3F8AA173B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B6D16D-D511-D549-ABFF-079A54873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29FC-D4FC-B645-8F6E-9CB1ACD74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50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9B74D-7527-9645-84CD-3C863D001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D26740-7A6B-724B-8628-CF5998920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594804-2441-C548-9970-E86F8FD01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A985-A97B-1D40-BC80-718D94E0D19E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A365D0-A42F-E54C-BB22-D0B473EA6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67E3F5-9146-2447-8852-A42593B26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29FC-D4FC-B645-8F6E-9CB1ACD74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08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424B32-EB2B-3646-A6EB-EF2A58264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A6A355-EDEF-C24F-8036-2584FD121A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AA25C6-A492-584A-B839-ECF3A00978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74513C-C149-034B-B840-2F19CF1B2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A985-A97B-1D40-BC80-718D94E0D19E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116D9D-CA3E-B049-BF1A-59A0121DA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B6062D-4A7F-B742-9326-231048CEE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29FC-D4FC-B645-8F6E-9CB1ACD74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77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57D9B-5F14-AC4F-B546-CF2AE7731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04A1F5-D8F0-7A43-9E0C-7177796A2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04D1D29-3894-2240-9C0C-8505D97F7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FD40084-426E-9042-BA3D-FA355BA1F6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0E3DACE-1646-C74F-8DED-A0B9216E9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A4FA513-E86E-DF40-A340-842018C72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A985-A97B-1D40-BC80-718D94E0D19E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C83B972-7244-EF4A-B45C-24D90D207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E97A690-8557-8140-9E85-61A33FC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29FC-D4FC-B645-8F6E-9CB1ACD74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45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9873B-EBD1-7448-90DE-558B7E69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B628495-89DA-1640-9DE9-9D47EE52B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A985-A97B-1D40-BC80-718D94E0D19E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9D50D8B-CBD8-104D-81AD-6CF448244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4C12FD-1522-6A46-B4BF-DCD6D6A7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29FC-D4FC-B645-8F6E-9CB1ACD74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30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8B355FF-E7DE-F649-8C4B-EA2DB2022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A985-A97B-1D40-BC80-718D94E0D19E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23C7A18-3B7E-534D-8593-351FFD5C2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326311-B2B4-6248-991E-24F91A6BA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29FC-D4FC-B645-8F6E-9CB1ACD74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37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94BB0-6174-6B40-8AB9-EA199C427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1B3B23-46C2-E54C-8CBB-9F18BB5B6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CE44157-5813-CB40-B56A-266310869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A228C2-3584-A44D-8953-F9E6F80BF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A985-A97B-1D40-BC80-718D94E0D19E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3D3AF3-AD4D-2745-8148-B91AFE705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E4F2B4-EB3A-FA4B-9D96-D06835A81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29FC-D4FC-B645-8F6E-9CB1ACD74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11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AF0F18-5A78-594D-9242-23D395E0F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F21330F-46E0-F04B-A57F-D8316A6465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FA3766-1525-364A-BF11-ACB992427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3E29B0-AF47-B246-8E8C-EE6CDF2B5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A985-A97B-1D40-BC80-718D94E0D19E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5693E92-3E45-4C49-A3D3-9BD9C8A76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84BC1F-AF23-174B-B25A-28B41A2BD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29FC-D4FC-B645-8F6E-9CB1ACD74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04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578ABB1-6A83-2F46-9B33-45DDF77FA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3328B4-6FBB-2A4A-805F-F0802156A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853B00-7F2B-9D46-94CB-F2343555D3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0A985-A97B-1D40-BC80-718D94E0D19E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790BCC-C1E3-3546-8045-F2C67D3536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DE2DDD-C7AE-0D47-8978-6C8A2932AD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D29FC-D4FC-B645-8F6E-9CB1ACD74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76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eronica.cz/klima" TargetMode="Externa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620E6DF0-D934-C34C-8F8D-113B81D61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D41B93D-BC55-E64F-8F91-D9C9383894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21068C41-E792-E742-AFA9-5E853D35E523}"/>
              </a:ext>
            </a:extLst>
          </p:cNvPr>
          <p:cNvSpPr txBox="1"/>
          <p:nvPr/>
        </p:nvSpPr>
        <p:spPr>
          <a:xfrm>
            <a:off x="3515966" y="2750638"/>
            <a:ext cx="57149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dirty="0">
                <a:solidFill>
                  <a:schemeClr val="accent1"/>
                </a:solidFill>
              </a:rPr>
              <a:t>ZDROJE UHLÍKU</a:t>
            </a:r>
          </a:p>
        </p:txBody>
      </p:sp>
      <p:sp>
        <p:nvSpPr>
          <p:cNvPr id="16" name="Šipka vpravo 1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6B8C0E9-BF8B-E140-8713-A3ED6E39370C}"/>
              </a:ext>
            </a:extLst>
          </p:cNvPr>
          <p:cNvSpPr/>
          <p:nvPr/>
        </p:nvSpPr>
        <p:spPr>
          <a:xfrm>
            <a:off x="11357471" y="3304636"/>
            <a:ext cx="671703" cy="46367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09E999B-EB57-B944-BF0D-7A65CBABFD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4642" y="6089073"/>
            <a:ext cx="1422714" cy="52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56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Šipka vpravo 17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D8E45E0-3911-F541-9BFB-216FDBCCEF3F}"/>
              </a:ext>
            </a:extLst>
          </p:cNvPr>
          <p:cNvSpPr/>
          <p:nvPr/>
        </p:nvSpPr>
        <p:spPr>
          <a:xfrm flipH="1">
            <a:off x="162826" y="3536475"/>
            <a:ext cx="671702" cy="46367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6AB0B47-1BCE-AF49-AF09-7E0173D3D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334" y="49889"/>
            <a:ext cx="3779220" cy="3779220"/>
          </a:xfrm>
          <a:prstGeom prst="rect">
            <a:avLst/>
          </a:prstGeom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B2D127A3-3E32-C142-B34C-01024027716A}"/>
              </a:ext>
            </a:extLst>
          </p:cNvPr>
          <p:cNvSpPr txBox="1"/>
          <p:nvPr/>
        </p:nvSpPr>
        <p:spPr>
          <a:xfrm>
            <a:off x="3298341" y="3028890"/>
            <a:ext cx="559531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/>
              <a:t>Projekt byl podpořen v grantovém řízení Ministerstva životního prostředí.  </a:t>
            </a:r>
          </a:p>
          <a:p>
            <a:pPr algn="ctr"/>
            <a:r>
              <a:rPr lang="cs-CZ" sz="1400" dirty="0"/>
              <a:t>Nemusí vyjadřovat stanoviska MŽP.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CF91FE9-5CE5-DF41-92E8-2B58C1A127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4382" y="4605507"/>
            <a:ext cx="1843232" cy="673957"/>
          </a:xfrm>
          <a:prstGeom prst="rect">
            <a:avLst/>
          </a:prstGeom>
        </p:spPr>
      </p:pic>
      <p:sp>
        <p:nvSpPr>
          <p:cNvPr id="20" name="TextovéPole 19">
            <a:extLst>
              <a:ext uri="{FF2B5EF4-FFF2-40B4-BE49-F238E27FC236}">
                <a16:creationId xmlns:a16="http://schemas.microsoft.com/office/drawing/2014/main" id="{3B124585-0B8A-5B40-B818-D2B0B015334F}"/>
              </a:ext>
            </a:extLst>
          </p:cNvPr>
          <p:cNvSpPr txBox="1"/>
          <p:nvPr/>
        </p:nvSpPr>
        <p:spPr>
          <a:xfrm>
            <a:off x="4234334" y="5508493"/>
            <a:ext cx="3723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/>
              <a:t>Chráníme klima a ukazujeme ostatním, jak na to.</a:t>
            </a:r>
          </a:p>
          <a:p>
            <a:pPr algn="ctr"/>
            <a:r>
              <a:rPr lang="cs-CZ" sz="1400" dirty="0" err="1">
                <a:hlinkClick r:id="rId5"/>
              </a:rPr>
              <a:t>www.veronica.cz</a:t>
            </a:r>
            <a:r>
              <a:rPr lang="cs-CZ" sz="1400" dirty="0">
                <a:hlinkClick r:id="rId5"/>
              </a:rPr>
              <a:t>/klima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2251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9968F5D1-4CD0-2542-809D-22F1D885A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Šipka vpravo 1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6B8C0E9-BF8B-E140-8713-A3ED6E39370C}"/>
              </a:ext>
            </a:extLst>
          </p:cNvPr>
          <p:cNvSpPr/>
          <p:nvPr/>
        </p:nvSpPr>
        <p:spPr>
          <a:xfrm>
            <a:off x="11357471" y="3304636"/>
            <a:ext cx="671703" cy="46367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Šipka vpravo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5C66924-4692-5841-89BE-80ECBE73F575}"/>
              </a:ext>
            </a:extLst>
          </p:cNvPr>
          <p:cNvSpPr/>
          <p:nvPr/>
        </p:nvSpPr>
        <p:spPr>
          <a:xfrm flipH="1">
            <a:off x="162826" y="3536475"/>
            <a:ext cx="671702" cy="46367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309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9968F5D1-4CD0-2542-809D-22F1D885A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7405D4F1-B602-4D45-B5A6-A090E20991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Obrázek 3" descr="Obsah obrázku tmavé, noční obloha&#10;&#10;Popis byl vytvořen automaticky">
            <a:extLst>
              <a:ext uri="{FF2B5EF4-FFF2-40B4-BE49-F238E27FC236}">
                <a16:creationId xmlns:a16="http://schemas.microsoft.com/office/drawing/2014/main" id="{05B7EB39-7CFE-5241-9CBF-2A44CEAC0C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Šipka vpravo 1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6B8C0E9-BF8B-E140-8713-A3ED6E39370C}"/>
              </a:ext>
            </a:extLst>
          </p:cNvPr>
          <p:cNvSpPr/>
          <p:nvPr/>
        </p:nvSpPr>
        <p:spPr>
          <a:xfrm>
            <a:off x="11357471" y="3304636"/>
            <a:ext cx="671703" cy="46367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Šipka vpravo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5C66924-4692-5841-89BE-80ECBE73F575}"/>
              </a:ext>
            </a:extLst>
          </p:cNvPr>
          <p:cNvSpPr/>
          <p:nvPr/>
        </p:nvSpPr>
        <p:spPr>
          <a:xfrm flipH="1">
            <a:off x="162826" y="3536475"/>
            <a:ext cx="671702" cy="46367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443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9968F5D1-4CD0-2542-809D-22F1D885A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 descr="Obsah obrázku tmavé, noční obloha&#10;&#10;Popis byl vytvořen automaticky">
            <a:extLst>
              <a:ext uri="{FF2B5EF4-FFF2-40B4-BE49-F238E27FC236}">
                <a16:creationId xmlns:a16="http://schemas.microsoft.com/office/drawing/2014/main" id="{03519CA3-7F2B-CE4A-B386-09A40D0F51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2FDB2800-89DB-7247-9C15-C4F26BD8BD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Šipka vpravo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5C66924-4692-5841-89BE-80ECBE73F575}"/>
              </a:ext>
            </a:extLst>
          </p:cNvPr>
          <p:cNvSpPr/>
          <p:nvPr/>
        </p:nvSpPr>
        <p:spPr>
          <a:xfrm flipH="1">
            <a:off x="162826" y="3536475"/>
            <a:ext cx="671702" cy="46367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vpravo 1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6B8C0E9-BF8B-E140-8713-A3ED6E39370C}"/>
              </a:ext>
            </a:extLst>
          </p:cNvPr>
          <p:cNvSpPr/>
          <p:nvPr/>
        </p:nvSpPr>
        <p:spPr>
          <a:xfrm>
            <a:off x="11357471" y="3304636"/>
            <a:ext cx="671703" cy="46367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7" name="Obrázek 16" descr="Obsah obrázku text, letadlo&#10;&#10;Popis byl vytvořen automaticky">
            <a:extLst>
              <a:ext uri="{FF2B5EF4-FFF2-40B4-BE49-F238E27FC236}">
                <a16:creationId xmlns:a16="http://schemas.microsoft.com/office/drawing/2014/main" id="{0F61E38C-A588-8E40-8AFC-9D0428C43A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124364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639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9968F5D1-4CD0-2542-809D-22F1D885A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Obrázek 3" descr="Obsah obrázku tmavé, noční obloha&#10;&#10;Popis byl vytvořen automaticky">
            <a:extLst>
              <a:ext uri="{FF2B5EF4-FFF2-40B4-BE49-F238E27FC236}">
                <a16:creationId xmlns:a16="http://schemas.microsoft.com/office/drawing/2014/main" id="{05B7EB39-7CFE-5241-9CBF-2A44CEAC0C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Obrázek 8" descr="Obsah obrázku text, letadlo&#10;&#10;Popis byl vytvořen automaticky">
            <a:extLst>
              <a:ext uri="{FF2B5EF4-FFF2-40B4-BE49-F238E27FC236}">
                <a16:creationId xmlns:a16="http://schemas.microsoft.com/office/drawing/2014/main" id="{FED0A83D-AF6F-5E44-821B-07EDD72E67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124364"/>
            <a:ext cx="12192000" cy="685800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7405D4F1-B602-4D45-B5A6-A090E20991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C711A5CF-EC9E-5547-A4C1-097889155F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Šipka vpravo 1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6B8C0E9-BF8B-E140-8713-A3ED6E39370C}"/>
              </a:ext>
            </a:extLst>
          </p:cNvPr>
          <p:cNvSpPr/>
          <p:nvPr/>
        </p:nvSpPr>
        <p:spPr>
          <a:xfrm>
            <a:off x="11357471" y="3304636"/>
            <a:ext cx="671703" cy="46367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Šipka vpravo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5C66924-4692-5841-89BE-80ECBE73F575}"/>
              </a:ext>
            </a:extLst>
          </p:cNvPr>
          <p:cNvSpPr/>
          <p:nvPr/>
        </p:nvSpPr>
        <p:spPr>
          <a:xfrm flipH="1">
            <a:off x="162826" y="3536475"/>
            <a:ext cx="671702" cy="46367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205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9968F5D1-4CD0-2542-809D-22F1D885A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72025F4-C940-4146-BEA9-8EFB4E5E5F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 descr="Obsah obrázku tmavé, noční obloha&#10;&#10;Popis byl vytvořen automaticky">
            <a:extLst>
              <a:ext uri="{FF2B5EF4-FFF2-40B4-BE49-F238E27FC236}">
                <a16:creationId xmlns:a16="http://schemas.microsoft.com/office/drawing/2014/main" id="{03519CA3-7F2B-CE4A-B386-09A40D0F51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Obrázek 12" descr="Obsah obrázku text, letadlo&#10;&#10;Popis byl vytvořen automaticky">
            <a:extLst>
              <a:ext uri="{FF2B5EF4-FFF2-40B4-BE49-F238E27FC236}">
                <a16:creationId xmlns:a16="http://schemas.microsoft.com/office/drawing/2014/main" id="{36988FEA-6646-8047-A42F-D1EE1F8EF2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124364"/>
            <a:ext cx="12192000" cy="68580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5FB826A6-2C86-6741-83CF-8D36D91C02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Obrázek 11" descr="Obsah obrázku text&#10;&#10;Popis byl vytvořen automaticky">
            <a:extLst>
              <a:ext uri="{FF2B5EF4-FFF2-40B4-BE49-F238E27FC236}">
                <a16:creationId xmlns:a16="http://schemas.microsoft.com/office/drawing/2014/main" id="{141F8334-7D1D-584F-9A1D-24652A5AB0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37E50B66-E5B5-754E-9399-A473C771F3D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Šipka vpravo 1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6B8C0E9-BF8B-E140-8713-A3ED6E39370C}"/>
              </a:ext>
            </a:extLst>
          </p:cNvPr>
          <p:cNvSpPr/>
          <p:nvPr/>
        </p:nvSpPr>
        <p:spPr>
          <a:xfrm>
            <a:off x="11357471" y="3304636"/>
            <a:ext cx="671703" cy="46367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Šipka vpravo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5C66924-4692-5841-89BE-80ECBE73F575}"/>
              </a:ext>
            </a:extLst>
          </p:cNvPr>
          <p:cNvSpPr/>
          <p:nvPr/>
        </p:nvSpPr>
        <p:spPr>
          <a:xfrm flipH="1">
            <a:off x="162826" y="3536475"/>
            <a:ext cx="671702" cy="46367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046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9968F5D1-4CD0-2542-809D-22F1D885A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37E50B66-E5B5-754E-9399-A473C771F3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72025F4-C940-4146-BEA9-8EFB4E5E5F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 descr="Obsah obrázku tmavé, noční obloha&#10;&#10;Popis byl vytvořen automaticky">
            <a:extLst>
              <a:ext uri="{FF2B5EF4-FFF2-40B4-BE49-F238E27FC236}">
                <a16:creationId xmlns:a16="http://schemas.microsoft.com/office/drawing/2014/main" id="{03519CA3-7F2B-CE4A-B386-09A40D0F51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Obrázek 11" descr="Obsah obrázku text&#10;&#10;Popis byl vytvořen automaticky">
            <a:extLst>
              <a:ext uri="{FF2B5EF4-FFF2-40B4-BE49-F238E27FC236}">
                <a16:creationId xmlns:a16="http://schemas.microsoft.com/office/drawing/2014/main" id="{141F8334-7D1D-584F-9A1D-24652A5AB0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Obrázek 12" descr="Obsah obrázku text, letadlo&#10;&#10;Popis byl vytvořen automaticky">
            <a:extLst>
              <a:ext uri="{FF2B5EF4-FFF2-40B4-BE49-F238E27FC236}">
                <a16:creationId xmlns:a16="http://schemas.microsoft.com/office/drawing/2014/main" id="{36988FEA-6646-8047-A42F-D1EE1F8EF2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124364"/>
            <a:ext cx="12192000" cy="68580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5FB826A6-2C86-6741-83CF-8D36D91C027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Šipka vpravo 1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6B8C0E9-BF8B-E140-8713-A3ED6E39370C}"/>
              </a:ext>
            </a:extLst>
          </p:cNvPr>
          <p:cNvSpPr/>
          <p:nvPr/>
        </p:nvSpPr>
        <p:spPr>
          <a:xfrm>
            <a:off x="11357471" y="3304636"/>
            <a:ext cx="671703" cy="46367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Šipka vpravo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5C66924-4692-5841-89BE-80ECBE73F575}"/>
              </a:ext>
            </a:extLst>
          </p:cNvPr>
          <p:cNvSpPr/>
          <p:nvPr/>
        </p:nvSpPr>
        <p:spPr>
          <a:xfrm flipH="1">
            <a:off x="162826" y="3536475"/>
            <a:ext cx="671702" cy="46367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8" name="Obrázek 17" descr="Obsah obrázku text, královna&#10;&#10;Popis byl vytvořen automaticky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7935508-9904-9048-B247-00717722AA5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12061" y="578498"/>
            <a:ext cx="6082940" cy="342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027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9968F5D1-4CD0-2542-809D-22F1D885A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37E50B66-E5B5-754E-9399-A473C771F3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72025F4-C940-4146-BEA9-8EFB4E5E5F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 descr="Obsah obrázku tmavé, noční obloha&#10;&#10;Popis byl vytvořen automaticky">
            <a:extLst>
              <a:ext uri="{FF2B5EF4-FFF2-40B4-BE49-F238E27FC236}">
                <a16:creationId xmlns:a16="http://schemas.microsoft.com/office/drawing/2014/main" id="{03519CA3-7F2B-CE4A-B386-09A40D0F51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Obrázek 11" descr="Obsah obrázku text&#10;&#10;Popis byl vytvořen automaticky">
            <a:extLst>
              <a:ext uri="{FF2B5EF4-FFF2-40B4-BE49-F238E27FC236}">
                <a16:creationId xmlns:a16="http://schemas.microsoft.com/office/drawing/2014/main" id="{141F8334-7D1D-584F-9A1D-24652A5AB0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Obrázek 12" descr="Obsah obrázku text, letadlo&#10;&#10;Popis byl vytvořen automaticky">
            <a:extLst>
              <a:ext uri="{FF2B5EF4-FFF2-40B4-BE49-F238E27FC236}">
                <a16:creationId xmlns:a16="http://schemas.microsoft.com/office/drawing/2014/main" id="{36988FEA-6646-8047-A42F-D1EE1F8EF2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124364"/>
            <a:ext cx="12192000" cy="68580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5FB826A6-2C86-6741-83CF-8D36D91C027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Šipka vpravo 1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6B8C0E9-BF8B-E140-8713-A3ED6E39370C}"/>
              </a:ext>
            </a:extLst>
          </p:cNvPr>
          <p:cNvSpPr/>
          <p:nvPr/>
        </p:nvSpPr>
        <p:spPr>
          <a:xfrm>
            <a:off x="11357471" y="3304636"/>
            <a:ext cx="671703" cy="46367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Šipka vpravo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5C66924-4692-5841-89BE-80ECBE73F575}"/>
              </a:ext>
            </a:extLst>
          </p:cNvPr>
          <p:cNvSpPr/>
          <p:nvPr/>
        </p:nvSpPr>
        <p:spPr>
          <a:xfrm flipH="1">
            <a:off x="162826" y="3536475"/>
            <a:ext cx="671702" cy="46367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8" name="Obrázek 17" descr="Obsah obrázku text, královna&#10;&#10;Popis byl vytvořen automaticky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7935508-9904-9048-B247-00717722AA5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12061" y="578498"/>
            <a:ext cx="6082940" cy="3421654"/>
          </a:xfrm>
          <a:prstGeom prst="rect">
            <a:avLst/>
          </a:prstGeom>
        </p:spPr>
      </p:pic>
      <p:pic>
        <p:nvPicPr>
          <p:cNvPr id="19" name="Obrázek 18" descr="Obsah obrázku šipka&#10;&#10;Popis byl vytvořen automaticky">
            <a:extLst>
              <a:ext uri="{FF2B5EF4-FFF2-40B4-BE49-F238E27FC236}">
                <a16:creationId xmlns:a16="http://schemas.microsoft.com/office/drawing/2014/main" id="{51778D28-C075-0346-B8F3-E92D2F99B5C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5760" y="-228408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913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9968F5D1-4CD0-2542-809D-22F1D885A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37E50B66-E5B5-754E-9399-A473C771F3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72025F4-C940-4146-BEA9-8EFB4E5E5F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 descr="Obsah obrázku tmavé, noční obloha&#10;&#10;Popis byl vytvořen automaticky">
            <a:extLst>
              <a:ext uri="{FF2B5EF4-FFF2-40B4-BE49-F238E27FC236}">
                <a16:creationId xmlns:a16="http://schemas.microsoft.com/office/drawing/2014/main" id="{03519CA3-7F2B-CE4A-B386-09A40D0F51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Obrázek 11" descr="Obsah obrázku text&#10;&#10;Popis byl vytvořen automaticky">
            <a:extLst>
              <a:ext uri="{FF2B5EF4-FFF2-40B4-BE49-F238E27FC236}">
                <a16:creationId xmlns:a16="http://schemas.microsoft.com/office/drawing/2014/main" id="{141F8334-7D1D-584F-9A1D-24652A5AB0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Obrázek 12" descr="Obsah obrázku text, letadlo&#10;&#10;Popis byl vytvořen automaticky">
            <a:extLst>
              <a:ext uri="{FF2B5EF4-FFF2-40B4-BE49-F238E27FC236}">
                <a16:creationId xmlns:a16="http://schemas.microsoft.com/office/drawing/2014/main" id="{36988FEA-6646-8047-A42F-D1EE1F8EF2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124364"/>
            <a:ext cx="12192000" cy="6858000"/>
          </a:xfrm>
          <a:prstGeom prst="rect">
            <a:avLst/>
          </a:prstGeom>
        </p:spPr>
      </p:pic>
      <p:sp>
        <p:nvSpPr>
          <p:cNvPr id="16" name="Šipka vpravo 1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6B8C0E9-BF8B-E140-8713-A3ED6E39370C}"/>
              </a:ext>
            </a:extLst>
          </p:cNvPr>
          <p:cNvSpPr/>
          <p:nvPr/>
        </p:nvSpPr>
        <p:spPr>
          <a:xfrm>
            <a:off x="11357471" y="3304636"/>
            <a:ext cx="671703" cy="46367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Šipka vpravo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5C66924-4692-5841-89BE-80ECBE73F575}"/>
              </a:ext>
            </a:extLst>
          </p:cNvPr>
          <p:cNvSpPr/>
          <p:nvPr/>
        </p:nvSpPr>
        <p:spPr>
          <a:xfrm flipH="1">
            <a:off x="162826" y="3536475"/>
            <a:ext cx="671702" cy="46367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8" name="Obrázek 17" descr="Obsah obrázku text, královna&#10;&#10;Popis byl vytvořen automaticky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7935508-9904-9048-B247-00717722AA5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12061" y="578498"/>
            <a:ext cx="6082940" cy="3421654"/>
          </a:xfrm>
          <a:prstGeom prst="rect">
            <a:avLst/>
          </a:prstGeom>
        </p:spPr>
      </p:pic>
      <p:pic>
        <p:nvPicPr>
          <p:cNvPr id="19" name="Obrázek 18" descr="Obsah obrázku šipka&#10;&#10;Popis byl vytvořen automaticky">
            <a:extLst>
              <a:ext uri="{FF2B5EF4-FFF2-40B4-BE49-F238E27FC236}">
                <a16:creationId xmlns:a16="http://schemas.microsoft.com/office/drawing/2014/main" id="{51778D28-C075-0346-B8F3-E92D2F99B5C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5760" y="-228408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6467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6079</TotalTime>
  <Words>503</Words>
  <Application>Microsoft Office PowerPoint</Application>
  <PresentationFormat>Širokoúhlá obrazovka</PresentationFormat>
  <Paragraphs>67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Spáčilová Blažková Kateřina (52776)</dc:creator>
  <cp:lastModifiedBy>hanka</cp:lastModifiedBy>
  <cp:revision>29</cp:revision>
  <dcterms:created xsi:type="dcterms:W3CDTF">2021-12-27T07:52:45Z</dcterms:created>
  <dcterms:modified xsi:type="dcterms:W3CDTF">2022-01-29T22:44:55Z</dcterms:modified>
</cp:coreProperties>
</file>